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aleway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E5E574-93C4-4425-9D95-AE2392CE5967}">
  <a:tblStyle styleId="{7FE5E574-93C4-4425-9D95-AE2392CE59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alewayMedium-italic.fntdata"/><Relationship Id="rId10" Type="http://schemas.openxmlformats.org/officeDocument/2006/relationships/slide" Target="slides/slide4.xml"/><Relationship Id="rId32" Type="http://schemas.openxmlformats.org/officeDocument/2006/relationships/font" Target="fonts/Raleway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aleway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a65e57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a65e57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ae98d61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ae98d61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a65e574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a65e574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aa5d3c0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aa5d3c0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a65e574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ca65e574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aa14345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aa14345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a6039d4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a6039d4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a65e57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a65e57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a65e57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ca65e57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aa5d3c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aa5d3c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aa5d3c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aa5d3c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a8ea7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a8ea7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a65e5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a65e5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pi.org/project/Wikipedia-API/" TargetMode="External"/><Relationship Id="rId4" Type="http://schemas.openxmlformats.org/officeDocument/2006/relationships/hyperlink" Target="https://pypi.org/project/HTMLParser/" TargetMode="External"/><Relationship Id="rId10" Type="http://schemas.openxmlformats.org/officeDocument/2006/relationships/hyperlink" Target="https://pypi.org/project/pywebcopy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pypi.org/project/stanfordcorenlp/" TargetMode="External"/><Relationship Id="rId6" Type="http://schemas.openxmlformats.org/officeDocument/2006/relationships/hyperlink" Target="https://pypi.org/project/SPARQLWrapper/" TargetMode="External"/><Relationship Id="rId7" Type="http://schemas.openxmlformats.org/officeDocument/2006/relationships/hyperlink" Target="https://pypi.org/project/Wikipedia-API/" TargetMode="External"/><Relationship Id="rId8" Type="http://schemas.openxmlformats.org/officeDocument/2006/relationships/hyperlink" Target="https://pypi.org/project/networkx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Apply Page-Rank on Wikipedia Singers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Daniele Buonadonna, Eleonora Lopez, Umberto di Canito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0" y="1071550"/>
            <a:ext cx="2237875" cy="300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20400" y="5861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Other hypotheses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20400" y="1344025"/>
            <a:ext cx="3071400" cy="28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If a singer is considered to be influenced by a band</a:t>
            </a:r>
            <a:br>
              <a:rPr lang="it">
                <a:latin typeface="Raleway"/>
                <a:ea typeface="Raleway"/>
                <a:cs typeface="Raleway"/>
                <a:sym typeface="Raleway"/>
              </a:rPr>
            </a:b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For the second method, if a singer does not have the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2"/>
          <p:cNvSpPr txBox="1"/>
          <p:nvPr>
            <p:ph idx="2" type="body"/>
          </p:nvPr>
        </p:nvSpPr>
        <p:spPr>
          <a:xfrm>
            <a:off x="5223650" y="14358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then 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we consider such singer to be influenced by the band’s singers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it">
                <a:latin typeface="Raleway"/>
                <a:ea typeface="Raleway"/>
                <a:cs typeface="Raleway"/>
                <a:sym typeface="Raleway"/>
              </a:rPr>
            </a:br>
            <a:r>
              <a:rPr lang="it">
                <a:latin typeface="Raleway"/>
                <a:ea typeface="Raleway"/>
                <a:cs typeface="Raleway"/>
                <a:sym typeface="Raleway"/>
              </a:rPr>
              <a:t>then we consider such singer to not have influences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3847425" y="1564725"/>
            <a:ext cx="1020600" cy="3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3847425" y="2507875"/>
            <a:ext cx="1020600" cy="34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3"/>
          <p:cNvGraphicFramePr/>
          <p:nvPr/>
        </p:nvGraphicFramePr>
        <p:xfrm>
          <a:off x="25" y="-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{7FE5E574-93C4-4425-9D95-AE2392CE5967}</a:tableStyleId>
              </a:tblPr>
              <a:tblGrid>
                <a:gridCol w="635200"/>
                <a:gridCol w="1831750"/>
                <a:gridCol w="1743125"/>
                <a:gridCol w="1624925"/>
                <a:gridCol w="1624925"/>
                <a:gridCol w="1684050"/>
              </a:tblGrid>
              <a:tr h="39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Index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it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Blind method (1st)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it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Scraping method (2nd)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 Rolling Stone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Ranker.com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it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thetoptens.com</a:t>
                      </a:r>
                      <a:endParaRPr b="1" i="1"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Elton John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Michael Jackson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Frank Sinatra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James Brown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Elvis Presley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Freddie Mercury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Frank Sinatra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Diana Ross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Marvin Gaye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Aretha Franklin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James Brown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Adele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Little Richard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Elton John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Eric Clapton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Celine Dion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Mick Jagger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Celine Dion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Paul McCartney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Bruce Springsteen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Mariah Carey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Bob Marley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Whitney Houston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Madonna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B.B. King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Johnny Cash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Mariah Carey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BF7"/>
                    </a:solidFill>
                  </a:tcPr>
                </a:tc>
              </a:tr>
              <a:tr h="475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Mick Jagger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John Lennon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David Bowie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Marvin Gaye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Kurt Cobain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R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250">
                      <a:solidFill>
                        <a:srgbClr val="9BC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17600" y="575950"/>
            <a:ext cx="8304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Discussion of results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17600" y="1211350"/>
            <a:ext cx="81639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Results are quite different for each list but compatible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It is not easy to make a comparison since we do not know the criteria used by the creators of the online lists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We expected that the scraping method would perform better than the blind method but in the end they both yielded good results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Elvis Presley appears in all the lists except the scraping method’s list, the reason is that the singers influenced by Presley are not many and not so important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Libraries used</a:t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3668100" y="2875125"/>
            <a:ext cx="2513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Wikipedia-API 0.5.1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3"/>
              </a:rPr>
              <a:t>https://pypi.org/project/Wikipedia-API/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692250" y="1726925"/>
            <a:ext cx="22896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HTMLParser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4"/>
              </a:rPr>
              <a:t>https://pypi.org/project/HTMLParser/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668100" y="2271400"/>
            <a:ext cx="2685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StanfordCoreNlp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https://pypi.org/project/stanfordcorenlp/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39737" y="1726925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SPARQL Wrapper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6"/>
              </a:rPr>
              <a:t>https://pypi.org/project/SPARQLWrapper</a:t>
            </a:r>
            <a:r>
              <a:rPr lang="it" sz="1000" u="sng">
                <a:solidFill>
                  <a:schemeClr val="hlink"/>
                </a:solidFill>
                <a:hlinkClick r:id="rId7"/>
              </a:rPr>
              <a:t>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162739" y="1992040"/>
            <a:ext cx="300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30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760837" y="1728000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Networkx 2.3</a:t>
            </a: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8"/>
              </a:rPr>
              <a:t>https://pypi.org/project/networkx/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028" y="1834083"/>
            <a:ext cx="196198" cy="20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539737" y="2271388"/>
            <a:ext cx="2997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highlight>
                  <a:srgbClr val="006DAD"/>
                </a:highlight>
                <a:latin typeface="Raleway"/>
                <a:ea typeface="Raleway"/>
                <a:cs typeface="Raleway"/>
                <a:sym typeface="Raleway"/>
              </a:rPr>
              <a:t>PyWebCopy 6.0.0 </a:t>
            </a:r>
            <a:endParaRPr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10"/>
              </a:rPr>
              <a:t>https://pypi.org/project/pywebcopy/</a:t>
            </a:r>
            <a:endParaRPr sz="1000">
              <a:solidFill>
                <a:srgbClr val="FFFFFF"/>
              </a:solidFill>
              <a:highlight>
                <a:srgbClr val="006DAD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59025" y="1360375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Dataset building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524250" y="1364075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Defining graph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564625" y="1389900"/>
            <a:ext cx="2625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Page Rank computation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028" y="2378558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678" y="1841483"/>
            <a:ext cx="196198" cy="19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678" y="2354608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678" y="2971333"/>
            <a:ext cx="196198" cy="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4628" y="1841483"/>
            <a:ext cx="196198" cy="19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106375" y="319690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00" y="290800"/>
            <a:ext cx="3801575" cy="456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Contributions</a:t>
            </a:r>
            <a:endParaRPr b="0">
              <a:solidFill>
                <a:srgbClr val="0000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00" y="1168000"/>
            <a:ext cx="63216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Daniele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SPARQL queries, Dataset creation (based on queries), first method PageRank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Eleonora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Named Entity Recognition, second method PageRank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</a:t>
            </a:r>
            <a:r>
              <a:rPr b="1"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Umberto</a:t>
            </a:r>
            <a:r>
              <a:rPr lang="it" sz="2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Dataset creation (based on scraping Wikipedia pages), retrieving “influences” section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00" y="1211350"/>
            <a:ext cx="931625" cy="9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00" y="3522900"/>
            <a:ext cx="931626" cy="96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00" y="2375824"/>
            <a:ext cx="931626" cy="91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 paper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2410100" y="121135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Muazzam A. Siddiqui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>
                <a:latin typeface="Raleway"/>
                <a:ea typeface="Raleway"/>
                <a:cs typeface="Raleway"/>
                <a:sym typeface="Raleway"/>
              </a:rPr>
              <a:t>Mining Wikipedia to Rank Rock Guitarists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International Journal of Intelligent Systems and Applications (IJISA), 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latin typeface="Raleway Medium"/>
                <a:ea typeface="Raleway Medium"/>
                <a:cs typeface="Raleway Medium"/>
                <a:sym typeface="Raleway Medium"/>
              </a:rPr>
              <a:t>vol.7, no.12, pp.50-56, 2015. DOI: 10.5815/ijisa.2015.12.05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1085213"/>
            <a:ext cx="2105312" cy="2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10200" y="5963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Reference paper - main ideas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10196" y="1442675"/>
            <a:ext cx="8315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Find the most influential rock guitarists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Use quantitative method instead of subjective opinions of people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Compute graph by analyzing data from the guitarist himself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Finally, compute PageRank and compare the results to major ranking lists available online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17600" y="575950"/>
            <a:ext cx="8304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/>
              <a:t>Our project - main ideas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27400" y="1211350"/>
            <a:ext cx="83043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eplicate the paper by finding the most influential 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singers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Dataset is computed by SPARQL queries (to retrieve singers’ name and bands’ name) and by scraping the Wikipedia pages of each singer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Results are computed using two different methods: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○"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“Influences” section analysis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9500" y="493425"/>
            <a:ext cx="4622400" cy="6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Dataset construction</a:t>
            </a:r>
            <a:endParaRPr sz="30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9500" y="1128225"/>
            <a:ext cx="28080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Retrieve all the singers and bands from DBPedia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Associate each singer to his bands in order to consider the band’s influence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Download each wikipedia page associated to each singer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Python scripts are being used in order to provide the lists and download the pages, resulting in </a:t>
            </a:r>
            <a:r>
              <a:rPr b="1" lang="it" sz="1400">
                <a:latin typeface="Raleway"/>
                <a:ea typeface="Raleway"/>
                <a:cs typeface="Raleway"/>
                <a:sym typeface="Raleway"/>
              </a:rPr>
              <a:t>4581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b="1" lang="it" sz="1400">
                <a:latin typeface="Raleway"/>
                <a:ea typeface="Raleway"/>
                <a:cs typeface="Raleway"/>
                <a:sym typeface="Raleway"/>
              </a:rPr>
              <a:t>singers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b="1" lang="it" sz="1400">
                <a:latin typeface="Raleway"/>
                <a:ea typeface="Raleway"/>
                <a:cs typeface="Raleway"/>
                <a:sym typeface="Raleway"/>
              </a:rPr>
              <a:t>2471 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different </a:t>
            </a:r>
            <a:r>
              <a:rPr b="1" lang="it" sz="1400">
                <a:latin typeface="Raleway"/>
                <a:ea typeface="Raleway"/>
                <a:cs typeface="Raleway"/>
                <a:sym typeface="Raleway"/>
              </a:rPr>
              <a:t>bands</a:t>
            </a:r>
            <a:r>
              <a:rPr lang="it" sz="14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432200" y="1128225"/>
            <a:ext cx="1933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SPARQL queries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438950" y="2068275"/>
            <a:ext cx="1920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Lists of singers and bands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890050" y="3612675"/>
            <a:ext cx="18474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List of bands associated to each singer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849150" y="3612675"/>
            <a:ext cx="19203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aleway"/>
                <a:ea typeface="Raleway"/>
                <a:cs typeface="Raleway"/>
                <a:sym typeface="Raleway"/>
              </a:rPr>
              <a:t>Download of Wikipedia pages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8"/>
          <p:cNvCxnSpPr>
            <a:stCxn id="109" idx="2"/>
            <a:endCxn id="110" idx="0"/>
          </p:cNvCxnSpPr>
          <p:nvPr/>
        </p:nvCxnSpPr>
        <p:spPr>
          <a:xfrm>
            <a:off x="6399100" y="1531125"/>
            <a:ext cx="0" cy="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>
            <a:stCxn id="110" idx="2"/>
            <a:endCxn id="111" idx="0"/>
          </p:cNvCxnSpPr>
          <p:nvPr/>
        </p:nvCxnSpPr>
        <p:spPr>
          <a:xfrm flipH="1">
            <a:off x="4813900" y="2823975"/>
            <a:ext cx="15852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>
            <a:stCxn id="110" idx="2"/>
            <a:endCxn id="112" idx="0"/>
          </p:cNvCxnSpPr>
          <p:nvPr/>
        </p:nvCxnSpPr>
        <p:spPr>
          <a:xfrm>
            <a:off x="6399100" y="2823975"/>
            <a:ext cx="14103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Methods used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59024" y="1602675"/>
            <a:ext cx="4059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arenR"/>
            </a:pPr>
            <a:r>
              <a:rPr b="1" lang="it" sz="1600">
                <a:latin typeface="Raleway"/>
                <a:ea typeface="Raleway"/>
                <a:cs typeface="Raleway"/>
                <a:sym typeface="Raleway"/>
              </a:rPr>
              <a:t>Blind meta-data link picking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Consider link structure between Wikipedia pages of singers to build directed graph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●"/>
            </a:pPr>
            <a:r>
              <a:rPr b="1" lang="it" u="sng">
                <a:latin typeface="Raleway"/>
                <a:ea typeface="Raleway"/>
                <a:cs typeface="Raleway"/>
                <a:sym typeface="Raleway"/>
              </a:rPr>
              <a:t>Hypothesis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if there exists a link from page of singer s1 to page of singer s2 then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4662676" y="1602675"/>
            <a:ext cx="4059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arenR" startAt="2"/>
            </a:pPr>
            <a:r>
              <a:rPr b="1" lang="it" sz="1600">
                <a:latin typeface="Raleway"/>
                <a:ea typeface="Raleway"/>
                <a:cs typeface="Raleway"/>
                <a:sym typeface="Raleway"/>
              </a:rPr>
              <a:t> “Influences” section analysis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Scraping of Wikipedia singers’ pages to get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Apply NER (Named Entity Recognition) to get singers and bands mentioned in the “influences” section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b="1" lang="it" u="sng">
                <a:latin typeface="Raleway"/>
                <a:ea typeface="Raleway"/>
                <a:cs typeface="Raleway"/>
                <a:sym typeface="Raleway"/>
              </a:rPr>
              <a:t>Hypothesis</a:t>
            </a:r>
            <a:r>
              <a:rPr b="1" lang="it"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it">
                <a:latin typeface="Raleway"/>
                <a:ea typeface="Raleway"/>
                <a:cs typeface="Raleway"/>
                <a:sym typeface="Raleway"/>
              </a:rPr>
              <a:t> if singer s2 is mentioned in the “influence” section of singer s1 then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59025" y="5893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 the “blind” method reliable?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59025" y="1224775"/>
            <a:ext cx="8343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" sz="1600">
                <a:latin typeface="Raleway"/>
                <a:ea typeface="Raleway"/>
                <a:cs typeface="Raleway"/>
                <a:sym typeface="Raleway"/>
              </a:rPr>
              <a:t>Compared PageRank result of our method to the result of the reference paper.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800" y="1664747"/>
            <a:ext cx="4386400" cy="26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03950" y="6065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graph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12950" y="1241900"/>
            <a:ext cx="83181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There is a node for every singer in the list</a:t>
            </a:r>
            <a:br>
              <a:rPr b="1" lang="it">
                <a:latin typeface="Raleway"/>
                <a:ea typeface="Raleway"/>
                <a:cs typeface="Raleway"/>
                <a:sym typeface="Raleway"/>
              </a:rPr>
            </a:b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latin typeface="Raleway"/>
                <a:ea typeface="Raleway"/>
                <a:cs typeface="Raleway"/>
                <a:sym typeface="Raleway"/>
              </a:rPr>
              <a:t>There is an edge from singer s1 to singer s2 if s1 was influenced by s2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225" y="2269375"/>
            <a:ext cx="3837886" cy="23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